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4591"/>
    <a:srgbClr val="93DAEE"/>
    <a:srgbClr val="6093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3830AE-AD9D-4CC3-801E-D7E58DD6DF90}" v="436" dt="2025-07-01T09:26:52.7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6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Prevel (Gelliswick CiW VC Primary School)" userId="a2ea4c18-1dc4-4354-8974-e560db50a3c2" providerId="ADAL" clId="{143830AE-AD9D-4CC3-801E-D7E58DD6DF90}"/>
    <pc:docChg chg="undo redo custSel modSld">
      <pc:chgData name="L Prevel (Gelliswick CiW VC Primary School)" userId="a2ea4c18-1dc4-4354-8974-e560db50a3c2" providerId="ADAL" clId="{143830AE-AD9D-4CC3-801E-D7E58DD6DF90}" dt="2025-07-11T14:12:20.192" v="1662" actId="20577"/>
      <pc:docMkLst>
        <pc:docMk/>
      </pc:docMkLst>
      <pc:sldChg chg="addSp delSp modSp mod">
        <pc:chgData name="L Prevel (Gelliswick CiW VC Primary School)" userId="a2ea4c18-1dc4-4354-8974-e560db50a3c2" providerId="ADAL" clId="{143830AE-AD9D-4CC3-801E-D7E58DD6DF90}" dt="2025-07-11T14:12:20.192" v="1662" actId="20577"/>
        <pc:sldMkLst>
          <pc:docMk/>
          <pc:sldMk cId="516408296" sldId="256"/>
        </pc:sldMkLst>
        <pc:spChg chg="mod">
          <ac:chgData name="L Prevel (Gelliswick CiW VC Primary School)" userId="a2ea4c18-1dc4-4354-8974-e560db50a3c2" providerId="ADAL" clId="{143830AE-AD9D-4CC3-801E-D7E58DD6DF90}" dt="2025-07-01T09:26:21.536" v="1654" actId="1076"/>
          <ac:spMkLst>
            <pc:docMk/>
            <pc:sldMk cId="516408296" sldId="256"/>
            <ac:spMk id="6" creationId="{DDDC41B2-A8F8-F2CE-DAB2-5C30D1DD7035}"/>
          </ac:spMkLst>
        </pc:spChg>
        <pc:spChg chg="mod">
          <ac:chgData name="L Prevel (Gelliswick CiW VC Primary School)" userId="a2ea4c18-1dc4-4354-8974-e560db50a3c2" providerId="ADAL" clId="{143830AE-AD9D-4CC3-801E-D7E58DD6DF90}" dt="2025-07-01T09:17:16.164" v="1593" actId="14100"/>
          <ac:spMkLst>
            <pc:docMk/>
            <pc:sldMk cId="516408296" sldId="256"/>
            <ac:spMk id="15" creationId="{51CBA458-D8DB-DA14-3BAF-67B74C6E1064}"/>
          </ac:spMkLst>
        </pc:spChg>
        <pc:graphicFrameChg chg="add mod modGraphic">
          <ac:chgData name="L Prevel (Gelliswick CiW VC Primary School)" userId="a2ea4c18-1dc4-4354-8974-e560db50a3c2" providerId="ADAL" clId="{143830AE-AD9D-4CC3-801E-D7E58DD6DF90}" dt="2025-07-01T16:52:37.530" v="1660" actId="14100"/>
          <ac:graphicFrameMkLst>
            <pc:docMk/>
            <pc:sldMk cId="516408296" sldId="256"/>
            <ac:graphicFrameMk id="2" creationId="{72F20FDA-BAF8-E0F2-0E3D-8099CBDBD465}"/>
          </ac:graphicFrameMkLst>
        </pc:graphicFrameChg>
        <pc:graphicFrameChg chg="mod modGraphic">
          <ac:chgData name="L Prevel (Gelliswick CiW VC Primary School)" userId="a2ea4c18-1dc4-4354-8974-e560db50a3c2" providerId="ADAL" clId="{143830AE-AD9D-4CC3-801E-D7E58DD6DF90}" dt="2025-07-01T09:18:53.930" v="1600" actId="1076"/>
          <ac:graphicFrameMkLst>
            <pc:docMk/>
            <pc:sldMk cId="516408296" sldId="256"/>
            <ac:graphicFrameMk id="9" creationId="{A854C624-06AF-C969-4151-F437DFC98743}"/>
          </ac:graphicFrameMkLst>
        </pc:graphicFrameChg>
        <pc:graphicFrameChg chg="mod modGraphic">
          <ac:chgData name="L Prevel (Gelliswick CiW VC Primary School)" userId="a2ea4c18-1dc4-4354-8974-e560db50a3c2" providerId="ADAL" clId="{143830AE-AD9D-4CC3-801E-D7E58DD6DF90}" dt="2025-07-01T09:18:42.882" v="1599" actId="14100"/>
          <ac:graphicFrameMkLst>
            <pc:docMk/>
            <pc:sldMk cId="516408296" sldId="256"/>
            <ac:graphicFrameMk id="10" creationId="{7EC3F31B-084A-ACC0-210F-DE0B05070574}"/>
          </ac:graphicFrameMkLst>
        </pc:graphicFrameChg>
        <pc:graphicFrameChg chg="mod modGraphic">
          <ac:chgData name="L Prevel (Gelliswick CiW VC Primary School)" userId="a2ea4c18-1dc4-4354-8974-e560db50a3c2" providerId="ADAL" clId="{143830AE-AD9D-4CC3-801E-D7E58DD6DF90}" dt="2025-07-11T14:12:20.192" v="1662" actId="20577"/>
          <ac:graphicFrameMkLst>
            <pc:docMk/>
            <pc:sldMk cId="516408296" sldId="256"/>
            <ac:graphicFrameMk id="12" creationId="{1D451F0C-73C9-F14E-9D8F-7F645EBAE76E}"/>
          </ac:graphicFrameMkLst>
        </pc:graphicFrameChg>
        <pc:graphicFrameChg chg="del mod modGraphic">
          <ac:chgData name="L Prevel (Gelliswick CiW VC Primary School)" userId="a2ea4c18-1dc4-4354-8974-e560db50a3c2" providerId="ADAL" clId="{143830AE-AD9D-4CC3-801E-D7E58DD6DF90}" dt="2025-06-30T16:44:26.976" v="1152" actId="21"/>
          <ac:graphicFrameMkLst>
            <pc:docMk/>
            <pc:sldMk cId="516408296" sldId="256"/>
            <ac:graphicFrameMk id="13" creationId="{B3FE0115-3179-C039-98A4-23814E429877}"/>
          </ac:graphicFrameMkLst>
        </pc:graphicFrameChg>
        <pc:graphicFrameChg chg="mod modGraphic">
          <ac:chgData name="L Prevel (Gelliswick CiW VC Primary School)" userId="a2ea4c18-1dc4-4354-8974-e560db50a3c2" providerId="ADAL" clId="{143830AE-AD9D-4CC3-801E-D7E58DD6DF90}" dt="2025-07-01T09:17:09.065" v="1592" actId="1038"/>
          <ac:graphicFrameMkLst>
            <pc:docMk/>
            <pc:sldMk cId="516408296" sldId="256"/>
            <ac:graphicFrameMk id="18" creationId="{575F65C3-E146-0114-740C-ADCC69CCD0F4}"/>
          </ac:graphicFrameMkLst>
        </pc:graphicFrameChg>
        <pc:picChg chg="mod">
          <ac:chgData name="L Prevel (Gelliswick CiW VC Primary School)" userId="a2ea4c18-1dc4-4354-8974-e560db50a3c2" providerId="ADAL" clId="{143830AE-AD9D-4CC3-801E-D7E58DD6DF90}" dt="2025-07-01T09:17:09.065" v="1592" actId="1038"/>
          <ac:picMkLst>
            <pc:docMk/>
            <pc:sldMk cId="516408296" sldId="256"/>
            <ac:picMk id="16" creationId="{00000000-0000-0000-0000-000000000000}"/>
          </ac:picMkLst>
        </pc:picChg>
        <pc:picChg chg="mod">
          <ac:chgData name="L Prevel (Gelliswick CiW VC Primary School)" userId="a2ea4c18-1dc4-4354-8974-e560db50a3c2" providerId="ADAL" clId="{143830AE-AD9D-4CC3-801E-D7E58DD6DF90}" dt="2025-07-01T09:16:57.037" v="1577" actId="1036"/>
          <ac:picMkLst>
            <pc:docMk/>
            <pc:sldMk cId="516408296" sldId="256"/>
            <ac:picMk id="17" creationId="{0574765D-F830-C1C4-11B3-ED9C2C523FC4}"/>
          </ac:picMkLst>
        </pc:picChg>
      </pc:sldChg>
    </pc:docChg>
  </pc:docChgLst>
  <pc:docChgLst>
    <pc:chgData name="A Reynolds (Gelliswick CiW VC Primary School)" userId="S::reynoldsa54@hwbcymru.net::2977a161-ed80-403b-b453-84de69d911a3" providerId="AD" clId="Web-{693548AE-C564-12FA-9019-C3DFA75D7875}"/>
    <pc:docChg chg="modSld">
      <pc:chgData name="A Reynolds (Gelliswick CiW VC Primary School)" userId="S::reynoldsa54@hwbcymru.net::2977a161-ed80-403b-b453-84de69d911a3" providerId="AD" clId="Web-{693548AE-C564-12FA-9019-C3DFA75D7875}" dt="2025-06-30T12:36:53.450" v="289"/>
      <pc:docMkLst>
        <pc:docMk/>
      </pc:docMkLst>
      <pc:sldChg chg="modSp">
        <pc:chgData name="A Reynolds (Gelliswick CiW VC Primary School)" userId="S::reynoldsa54@hwbcymru.net::2977a161-ed80-403b-b453-84de69d911a3" providerId="AD" clId="Web-{693548AE-C564-12FA-9019-C3DFA75D7875}" dt="2025-06-30T12:36:53.450" v="289"/>
        <pc:sldMkLst>
          <pc:docMk/>
          <pc:sldMk cId="516408296" sldId="256"/>
        </pc:sldMkLst>
        <pc:graphicFrameChg chg="mod modGraphic">
          <ac:chgData name="A Reynolds (Gelliswick CiW VC Primary School)" userId="S::reynoldsa54@hwbcymru.net::2977a161-ed80-403b-b453-84de69d911a3" providerId="AD" clId="Web-{693548AE-C564-12FA-9019-C3DFA75D7875}" dt="2025-06-30T12:34:37.648" v="120"/>
          <ac:graphicFrameMkLst>
            <pc:docMk/>
            <pc:sldMk cId="516408296" sldId="256"/>
            <ac:graphicFrameMk id="9" creationId="{A854C624-06AF-C969-4151-F437DFC98743}"/>
          </ac:graphicFrameMkLst>
        </pc:graphicFrameChg>
        <pc:graphicFrameChg chg="mod modGraphic">
          <ac:chgData name="A Reynolds (Gelliswick CiW VC Primary School)" userId="S::reynoldsa54@hwbcymru.net::2977a161-ed80-403b-b453-84de69d911a3" providerId="AD" clId="Web-{693548AE-C564-12FA-9019-C3DFA75D7875}" dt="2025-06-30T12:36:05.885" v="288"/>
          <ac:graphicFrameMkLst>
            <pc:docMk/>
            <pc:sldMk cId="516408296" sldId="256"/>
            <ac:graphicFrameMk id="10" creationId="{7EC3F31B-084A-ACC0-210F-DE0B05070574}"/>
          </ac:graphicFrameMkLst>
        </pc:graphicFrameChg>
        <pc:graphicFrameChg chg="mod modGraphic">
          <ac:chgData name="A Reynolds (Gelliswick CiW VC Primary School)" userId="S::reynoldsa54@hwbcymru.net::2977a161-ed80-403b-b453-84de69d911a3" providerId="AD" clId="Web-{693548AE-C564-12FA-9019-C3DFA75D7875}" dt="2025-06-30T12:36:53.450" v="289"/>
          <ac:graphicFrameMkLst>
            <pc:docMk/>
            <pc:sldMk cId="516408296" sldId="256"/>
            <ac:graphicFrameMk id="13" creationId="{B3FE0115-3179-C039-98A4-23814E429877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A6660-4681-42BB-8C5D-65E1737438A4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44C32-C1DE-4874-B1B1-FEB5FDF03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686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44C32-C1DE-4874-B1B1-FEB5FDF03A1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314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BDA8F-1270-7BA1-1B71-AA01B8B886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D45924-FF44-9DFF-C2A3-F9FA74483E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B2B1BF-CB12-5A7E-678A-F254B376E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1D788-763A-78B0-7959-7EBE823B5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334F36-F85E-59E9-9042-1C5E87B3D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438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328E0-EF7C-A644-CEBF-F052EA927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5CF670-544D-76D9-3067-E5C3C52516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A595A1-2FC9-93F5-9A60-873F17F1D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3172F-77CE-EB9B-1F1D-ADB6AEE86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5444AE-DC5B-3665-7060-70538D5A4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946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059AF-DE60-03E8-17B7-A35FD5862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E1C64-912A-0FBF-124A-2D617C45D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F02875-C0D7-0F30-8DD8-E5CC049EB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47354-D980-2F3D-AB15-001A8EC0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388605-C86E-1E01-D5A4-508A7BEF1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689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2169C-0222-F236-FAEA-433AB59AA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A796B-1613-203C-DCF0-5A656CCB9A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CFA7A9-65A7-2636-6A96-937204644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4DDFF8-12A4-E91F-C68B-87EF9E26A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9277F8-10F5-8C8C-867F-988E21586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116671-5F0F-5B14-CB72-464C9CA2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079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1830A-5EEB-07BE-B03B-21667799B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88C339-E175-2B85-6D0A-77D76ED82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AF3790-C77A-A533-9028-36E366719C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837255-F03C-BC93-B66B-AC63879423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B6B5-F755-A88F-4B1C-4FC6233B59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1A1A17-5648-82E2-3C38-26BAD79BD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3C4D4A-3102-67DF-2DF7-A357C251F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AA189A-4147-349C-D28E-15695B7F1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00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85AE0-FA96-466E-2624-793A617CB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72361D-5108-55B9-4F10-0C8133FFC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629004-13CD-9AD6-E458-1A37FE108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91AFF7-1D19-313C-0C57-611207AA1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909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09974D-2072-9E21-B5D7-B02F93960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3B5BB1-1C18-F47F-D3FD-3274384E7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7964ED-ECFC-A85F-D05E-43B6C1F83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6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28B11-5985-B92A-DD6F-AC02803B5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D44617-B409-CE9D-6965-B0D6BF362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80020A-5122-2652-2585-CEE745F760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AC791B-0D42-6250-07B9-8B4F2AD1D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2EC57E-4F8A-38D5-FE85-9E8B612E9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ABBB28-19E7-3416-11E5-06110BE0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06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40B3A-BBE3-0B72-0D90-6CE8EF3C6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CBD471-28EC-75FD-F1A8-62A0633751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170796-049F-7052-3845-FBBF46C28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87EC7C-E757-4EDE-D723-FCBE91D29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C5A662-8C22-CC8F-A79A-DCDF2C83A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880E7B-B248-BEBE-9F8C-46F3ECCD5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462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CBED7-9F14-086F-58BE-2EBB9FAE1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8E73E5-4FBA-9E2A-6B4F-60767EAD2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437CFF-1C23-EA2B-A8F5-906BD76CC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843538-BE7E-811E-BDD5-2F1C443A6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180D5-B78D-4840-EF23-71AB6F91E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302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F0F2BF-0DE9-3C9D-C869-FEA3E8CFAD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8B0A33-1294-0083-9F0C-660AECB09B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21B22-A534-0E74-682C-4EED5A39B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AA4980-1B27-B613-12FA-248960FE7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A1A9E-597A-E4F8-18FB-89C7E0F15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623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954ADE-8F46-065D-85D1-4E273F571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074A95-042F-9632-BEE0-FBF609EB1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3BC85-99DF-2DF0-69D4-5F0BD8DC9A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48B7C-A3F4-4292-8712-196E43CC9E7C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B17F7D-950F-B460-DE53-723E0A9F42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A0359-F5B2-BA00-9CFC-A6780AE0EA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FA231-FC18-42E3-8FF8-D6236C34E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640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hadleyj13@hwbcymru.net" TargetMode="External"/><Relationship Id="rId3" Type="http://schemas.openxmlformats.org/officeDocument/2006/relationships/hyperlink" Target="mailto:admin.gelliswick@pembrokeshire.gov.uk" TargetMode="External"/><Relationship Id="rId7" Type="http://schemas.openxmlformats.org/officeDocument/2006/relationships/hyperlink" Target="https://www.gelliswickschool.co.uk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daviesn58@hwbcymru.net" TargetMode="External"/><Relationship Id="rId11" Type="http://schemas.openxmlformats.org/officeDocument/2006/relationships/image" Target="../media/image2.jpeg"/><Relationship Id="rId5" Type="http://schemas.openxmlformats.org/officeDocument/2006/relationships/hyperlink" Target="mailto:Reynoldsa54@hwbcymru.net" TargetMode="External"/><Relationship Id="rId10" Type="http://schemas.openxmlformats.org/officeDocument/2006/relationships/image" Target="../media/image1.png"/><Relationship Id="rId4" Type="http://schemas.openxmlformats.org/officeDocument/2006/relationships/hyperlink" Target="mailto:Head.Gelliswick@pembrokeshire.gov.uk" TargetMode="External"/><Relationship Id="rId9" Type="http://schemas.openxmlformats.org/officeDocument/2006/relationships/hyperlink" Target="mailto:evansE100@hwbcymru.n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DC41B2-A8F8-F2CE-DAB2-5C30D1DD7035}"/>
              </a:ext>
            </a:extLst>
          </p:cNvPr>
          <p:cNvSpPr txBox="1"/>
          <p:nvPr/>
        </p:nvSpPr>
        <p:spPr>
          <a:xfrm>
            <a:off x="207563" y="45450"/>
            <a:ext cx="2933934" cy="954107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omic Sans MS"/>
              </a:rPr>
              <a:t>Family Calendar   2025  </a:t>
            </a:r>
            <a:r>
              <a:rPr lang="en-GB" b="1" dirty="0" err="1">
                <a:solidFill>
                  <a:srgbClr val="002060"/>
                </a:solidFill>
                <a:latin typeface="Comic Sans MS"/>
              </a:rPr>
              <a:t>Cynlluniwr</a:t>
            </a:r>
            <a:r>
              <a:rPr lang="en-GB" b="1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GB" b="1" dirty="0" err="1">
                <a:solidFill>
                  <a:srgbClr val="002060"/>
                </a:solidFill>
                <a:latin typeface="Comic Sans MS"/>
              </a:rPr>
              <a:t>Teulu</a:t>
            </a:r>
            <a:r>
              <a:rPr lang="en-GB" b="1" dirty="0">
                <a:solidFill>
                  <a:srgbClr val="002060"/>
                </a:solidFill>
                <a:latin typeface="Comic Sans MS"/>
              </a:rPr>
              <a:t>   2026</a:t>
            </a:r>
            <a:endParaRPr lang="en-GB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000" dirty="0">
                <a:latin typeface="Comic Sans MS"/>
              </a:rPr>
              <a:t>N.B We will endeavour to notify you of any changes ASAP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A854C624-06AF-C969-4151-F437DFC987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93554"/>
              </p:ext>
            </p:extLst>
          </p:nvPr>
        </p:nvGraphicFramePr>
        <p:xfrm>
          <a:off x="127851" y="645254"/>
          <a:ext cx="2878051" cy="22860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88875">
                  <a:extLst>
                    <a:ext uri="{9D8B030D-6E8A-4147-A177-3AD203B41FA5}">
                      <a16:colId xmlns:a16="http://schemas.microsoft.com/office/drawing/2014/main" val="1758772307"/>
                    </a:ext>
                  </a:extLst>
                </a:gridCol>
                <a:gridCol w="705970">
                  <a:extLst>
                    <a:ext uri="{9D8B030D-6E8A-4147-A177-3AD203B41FA5}">
                      <a16:colId xmlns:a16="http://schemas.microsoft.com/office/drawing/2014/main" val="596962083"/>
                    </a:ext>
                  </a:extLst>
                </a:gridCol>
                <a:gridCol w="1018614">
                  <a:extLst>
                    <a:ext uri="{9D8B030D-6E8A-4147-A177-3AD203B41FA5}">
                      <a16:colId xmlns:a16="http://schemas.microsoft.com/office/drawing/2014/main" val="1091634622"/>
                    </a:ext>
                  </a:extLst>
                </a:gridCol>
                <a:gridCol w="764592">
                  <a:extLst>
                    <a:ext uri="{9D8B030D-6E8A-4147-A177-3AD203B41FA5}">
                      <a16:colId xmlns:a16="http://schemas.microsoft.com/office/drawing/2014/main" val="1796158365"/>
                    </a:ext>
                  </a:extLst>
                </a:gridCol>
              </a:tblGrid>
              <a:tr h="208699">
                <a:tc gridSpan="4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/>
                        </a:rPr>
                        <a:t>Term dates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Term dates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4272138"/>
                  </a:ext>
                </a:extLst>
              </a:tr>
              <a:tr h="339136"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Term starts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>
                          <a:latin typeface="Comic Sans MS"/>
                        </a:rPr>
                        <a:t>Half term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>
                          <a:latin typeface="Comic Sans MS"/>
                        </a:rPr>
                        <a:t>Term ends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4109044"/>
                  </a:ext>
                </a:extLst>
              </a:tr>
              <a:tr h="469572">
                <a:tc>
                  <a:txBody>
                    <a:bodyPr/>
                    <a:lstStyle/>
                    <a:p>
                      <a:pPr algn="ctr"/>
                      <a:r>
                        <a:rPr lang="en-GB" sz="1000" b="0">
                          <a:latin typeface="Comic Sans MS"/>
                        </a:rPr>
                        <a:t>Autumn</a:t>
                      </a: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1/9/25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27/10/25      - </a:t>
                      </a:r>
                      <a:endParaRPr lang="en-GB" sz="1000" b="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31/10/25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>
                          <a:latin typeface="Comic Sans MS"/>
                        </a:rPr>
                        <a:t>19/12/26</a:t>
                      </a:r>
                      <a:endParaRPr lang="en-US" sz="10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6601825"/>
                  </a:ext>
                </a:extLst>
              </a:tr>
              <a:tr h="469572">
                <a:tc>
                  <a:txBody>
                    <a:bodyPr/>
                    <a:lstStyle/>
                    <a:p>
                      <a:pPr algn="ctr"/>
                      <a:r>
                        <a:rPr lang="en-GB" sz="1000" b="0">
                          <a:latin typeface="Comic Sans MS"/>
                        </a:rPr>
                        <a:t>Spring</a:t>
                      </a: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5/1/26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16/2/26</a:t>
                      </a:r>
                    </a:p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-</a:t>
                      </a:r>
                    </a:p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20/2/26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>
                          <a:latin typeface="Comic Sans MS"/>
                        </a:rPr>
                        <a:t>27/3/26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2417343"/>
                  </a:ext>
                </a:extLst>
              </a:tr>
              <a:tr h="469572">
                <a:tc>
                  <a:txBody>
                    <a:bodyPr/>
                    <a:lstStyle/>
                    <a:p>
                      <a:pPr algn="ctr"/>
                      <a:r>
                        <a:rPr lang="en-GB" sz="1000" b="0">
                          <a:latin typeface="Comic Sans MS"/>
                        </a:rPr>
                        <a:t>Summer</a:t>
                      </a: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13/4/26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25/5/26</a:t>
                      </a:r>
                    </a:p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– </a:t>
                      </a:r>
                    </a:p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 29/5/26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/>
                        </a:rPr>
                        <a:t>20/7/26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5460440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51CBA458-D8DB-DA14-3BAF-67B74C6E1064}"/>
              </a:ext>
            </a:extLst>
          </p:cNvPr>
          <p:cNvSpPr txBox="1"/>
          <p:nvPr/>
        </p:nvSpPr>
        <p:spPr>
          <a:xfrm>
            <a:off x="595250" y="6149028"/>
            <a:ext cx="3750815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1300">
              <a:solidFill>
                <a:srgbClr val="002060"/>
              </a:solidFill>
              <a:latin typeface="Comic Sans MS"/>
            </a:endParaRPr>
          </a:p>
          <a:p>
            <a:pPr algn="ctr"/>
            <a:r>
              <a:rPr lang="en-GB" sz="900" i="1">
                <a:solidFill>
                  <a:srgbClr val="002060"/>
                </a:solidFill>
                <a:latin typeface="Comic Sans MS"/>
              </a:rPr>
              <a:t>Download class dojo to be able to contact your child’s class teacher directly (available between 8.40am-4pm), use the school calendar and to receive regular whole school communications.</a:t>
            </a:r>
            <a:endParaRPr lang="en-GB" sz="900" i="1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575F65C3-E146-0114-740C-ADCC69CCD0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780225"/>
              </p:ext>
            </p:extLst>
          </p:nvPr>
        </p:nvGraphicFramePr>
        <p:xfrm>
          <a:off x="4346066" y="4529605"/>
          <a:ext cx="7767433" cy="233780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951723">
                  <a:extLst>
                    <a:ext uri="{9D8B030D-6E8A-4147-A177-3AD203B41FA5}">
                      <a16:colId xmlns:a16="http://schemas.microsoft.com/office/drawing/2014/main" val="1758772307"/>
                    </a:ext>
                  </a:extLst>
                </a:gridCol>
                <a:gridCol w="3815710">
                  <a:extLst>
                    <a:ext uri="{9D8B030D-6E8A-4147-A177-3AD203B41FA5}">
                      <a16:colId xmlns:a16="http://schemas.microsoft.com/office/drawing/2014/main" val="596962083"/>
                    </a:ext>
                  </a:extLst>
                </a:gridCol>
              </a:tblGrid>
              <a:tr h="27370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School Contacts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Term dates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4272138"/>
                  </a:ext>
                </a:extLst>
              </a:tr>
              <a:tr h="257604">
                <a:tc>
                  <a:txBody>
                    <a:bodyPr/>
                    <a:lstStyle/>
                    <a:p>
                      <a:pPr algn="r"/>
                      <a:r>
                        <a:rPr lang="en-GB" sz="1000" b="1">
                          <a:latin typeface="Comic Sans MS"/>
                        </a:rPr>
                        <a:t>Office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omic Sans MS"/>
                          <a:hlinkClick r:id="rId3"/>
                        </a:rPr>
                        <a:t>admin.gelliswick@pembrokeshire.gov.uk</a:t>
                      </a:r>
                      <a:endParaRPr lang="en-GB" sz="1000" dirty="0"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6601825"/>
                  </a:ext>
                </a:extLst>
              </a:tr>
              <a:tr h="257604">
                <a:tc>
                  <a:txBody>
                    <a:bodyPr/>
                    <a:lstStyle/>
                    <a:p>
                      <a:pPr algn="r"/>
                      <a:r>
                        <a:rPr lang="en-GB" sz="1000" b="1">
                          <a:latin typeface="Comic Sans MS"/>
                        </a:rPr>
                        <a:t>Head teacher – Mrs Prevel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omic Sans MS"/>
                          <a:hlinkClick r:id="rId4"/>
                        </a:rPr>
                        <a:t>head.gelliswick@pembrokeshire.gov.uk</a:t>
                      </a:r>
                      <a:r>
                        <a:rPr lang="en-GB" sz="1000" dirty="0">
                          <a:latin typeface="Comic Sans MS"/>
                        </a:rPr>
                        <a:t>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2417343"/>
                  </a:ext>
                </a:extLst>
              </a:tr>
              <a:tr h="257604">
                <a:tc>
                  <a:txBody>
                    <a:bodyPr/>
                    <a:lstStyle/>
                    <a:p>
                      <a:pPr algn="r"/>
                      <a:r>
                        <a:rPr lang="en-GB" sz="1000" b="1" dirty="0">
                          <a:latin typeface="Comic Sans MS"/>
                        </a:rPr>
                        <a:t>Deputy Head teacher – Mrs Reynolds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omic Sans MS"/>
                          <a:hlinkClick r:id="rId5"/>
                        </a:rPr>
                        <a:t>reynoldsa54@hwbcymru.net</a:t>
                      </a:r>
                      <a:r>
                        <a:rPr lang="en-GB" sz="1000" dirty="0">
                          <a:latin typeface="Comic Sans MS"/>
                        </a:rPr>
                        <a:t>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5460440"/>
                  </a:ext>
                </a:extLst>
              </a:tr>
              <a:tr h="257604"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GB" sz="1000" b="1" dirty="0">
                          <a:latin typeface="Comic Sans MS"/>
                        </a:rPr>
                        <a:t>ALNCo – Mrs Davies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dirty="0">
                          <a:latin typeface="Comic Sans MS"/>
                          <a:hlinkClick r:id="rId6"/>
                        </a:rPr>
                        <a:t>daviesn58@hwbcymru.net</a:t>
                      </a:r>
                      <a:r>
                        <a:rPr lang="en-GB" sz="1000" b="0" i="0" u="none" strike="noStrike" noProof="0" dirty="0">
                          <a:latin typeface="Comic Sans MS"/>
                        </a:rPr>
                        <a:t>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915787"/>
                  </a:ext>
                </a:extLst>
              </a:tr>
              <a:tr h="257604"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GB" sz="1000" b="1" i="0" u="none" strike="noStrike" noProof="0" dirty="0">
                          <a:latin typeface="Comic Sans MS"/>
                        </a:rPr>
                        <a:t>Website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0" i="0" u="none" strike="noStrike" noProof="0" dirty="0">
                          <a:latin typeface="Comic Sans MS"/>
                          <a:hlinkClick r:id="rId7"/>
                        </a:rPr>
                        <a:t>https://www.gelliswickschool.co.uk/</a:t>
                      </a:r>
                      <a:endParaRPr lang="en-US" sz="1000" dirty="0"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4125678"/>
                  </a:ext>
                </a:extLst>
              </a:tr>
              <a:tr h="257604">
                <a:tc>
                  <a:txBody>
                    <a:bodyPr/>
                    <a:lstStyle/>
                    <a:p>
                      <a:pPr algn="r"/>
                      <a:r>
                        <a:rPr lang="en-GB" sz="1000" b="1" dirty="0">
                          <a:latin typeface="Comic Sans MS"/>
                        </a:rPr>
                        <a:t>Phone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omic Sans MS"/>
                        </a:rPr>
                        <a:t>01646 692894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248206"/>
                  </a:ext>
                </a:extLst>
              </a:tr>
              <a:tr h="259238">
                <a:tc>
                  <a:txBody>
                    <a:bodyPr/>
                    <a:lstStyle/>
                    <a:p>
                      <a:pPr algn="r"/>
                      <a:r>
                        <a:rPr lang="en-GB" sz="1000" b="1" dirty="0">
                          <a:latin typeface="Comic Sans MS"/>
                        </a:rPr>
                        <a:t>Family Support Officer – Mrs Hadley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aseline="0" dirty="0">
                          <a:solidFill>
                            <a:srgbClr val="FF0000"/>
                          </a:solidFill>
                          <a:latin typeface="Comic Sans MS"/>
                          <a:hlinkClick r:id="rId8"/>
                        </a:rPr>
                        <a:t>hadleyj13@hwbcymru.net</a:t>
                      </a:r>
                      <a:endParaRPr lang="en-GB" sz="1000" dirty="0">
                        <a:solidFill>
                          <a:srgbClr val="FF0000"/>
                        </a:solidFill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2888800"/>
                  </a:ext>
                </a:extLst>
              </a:tr>
              <a:tr h="259238"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Comic Sans MS"/>
                        </a:rPr>
                        <a:t>Community Focused Schools Manager - Emma Evans</a:t>
                      </a:r>
                      <a:endParaRPr lang="en-GB" sz="1000" b="1" dirty="0">
                        <a:latin typeface="Comic Sans M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000" dirty="0">
                          <a:latin typeface="Comic Sans MS"/>
                          <a:hlinkClick r:id="rId9"/>
                        </a:rPr>
                        <a:t>evansE100@hwbcymru.net</a:t>
                      </a:r>
                      <a:endParaRPr lang="en-GB" sz="1000" dirty="0"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62113267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D451F0C-73C9-F14E-9D8F-7F645EBAE7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738329"/>
              </p:ext>
            </p:extLst>
          </p:nvPr>
        </p:nvGraphicFramePr>
        <p:xfrm>
          <a:off x="128339" y="4529605"/>
          <a:ext cx="4177054" cy="180589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95505">
                  <a:extLst>
                    <a:ext uri="{9D8B030D-6E8A-4147-A177-3AD203B41FA5}">
                      <a16:colId xmlns:a16="http://schemas.microsoft.com/office/drawing/2014/main" val="1758772307"/>
                    </a:ext>
                  </a:extLst>
                </a:gridCol>
                <a:gridCol w="3381549">
                  <a:extLst>
                    <a:ext uri="{9D8B030D-6E8A-4147-A177-3AD203B41FA5}">
                      <a16:colId xmlns:a16="http://schemas.microsoft.com/office/drawing/2014/main" val="596962083"/>
                    </a:ext>
                  </a:extLst>
                </a:gridCol>
              </a:tblGrid>
              <a:tr h="26850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/>
                        </a:rPr>
                        <a:t>Year Group Events</a:t>
                      </a:r>
                      <a:endParaRPr lang="en-GB" sz="1000" b="0" dirty="0">
                        <a:latin typeface="Comic Sans M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Term dates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4272138"/>
                  </a:ext>
                </a:extLst>
              </a:tr>
              <a:tr h="281930">
                <a:tc>
                  <a:txBody>
                    <a:bodyPr/>
                    <a:lstStyle/>
                    <a:p>
                      <a:pPr algn="r"/>
                      <a:r>
                        <a:rPr lang="en-GB" sz="1000" b="0" dirty="0">
                          <a:latin typeface="Comic Sans MS"/>
                        </a:rPr>
                        <a:t>Nursery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latin typeface="Comic Sans MS"/>
                        </a:rPr>
                        <a:t>Christmas Sing-a-long: 9</a:t>
                      </a:r>
                      <a:r>
                        <a:rPr lang="en-GB" sz="1000" b="0" baseline="30000" dirty="0">
                          <a:latin typeface="Comic Sans MS"/>
                        </a:rPr>
                        <a:t>th</a:t>
                      </a:r>
                      <a:r>
                        <a:rPr lang="en-GB" sz="1000" b="0" dirty="0">
                          <a:latin typeface="Comic Sans MS"/>
                        </a:rPr>
                        <a:t> Dec am &amp; pm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6601825"/>
                  </a:ext>
                </a:extLst>
              </a:tr>
              <a:tr h="281930">
                <a:tc>
                  <a:txBody>
                    <a:bodyPr/>
                    <a:lstStyle/>
                    <a:p>
                      <a:pPr algn="r"/>
                      <a:r>
                        <a:rPr lang="en-GB" sz="1000" b="0">
                          <a:latin typeface="Comic Sans MS"/>
                        </a:rPr>
                        <a:t>Reception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omic Sans MS"/>
                        </a:rPr>
                        <a:t>Christmas Nativity: 3</a:t>
                      </a:r>
                      <a:r>
                        <a:rPr lang="en-GB" sz="1000" b="0" baseline="30000" dirty="0">
                          <a:solidFill>
                            <a:schemeClr val="tx1"/>
                          </a:solidFill>
                          <a:latin typeface="Comic Sans MS"/>
                        </a:rPr>
                        <a:t>rd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omic Sans MS"/>
                        </a:rPr>
                        <a:t> Dec pm, 4</a:t>
                      </a:r>
                      <a:r>
                        <a:rPr lang="en-GB" sz="1000" b="0" baseline="30000" dirty="0">
                          <a:solidFill>
                            <a:schemeClr val="tx1"/>
                          </a:solidFill>
                          <a:latin typeface="Comic Sans MS"/>
                        </a:rPr>
                        <a:t>th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omic Sans MS"/>
                        </a:rPr>
                        <a:t> Dec am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2417343"/>
                  </a:ext>
                </a:extLst>
              </a:tr>
              <a:tr h="281930"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GB" sz="1000" b="0" dirty="0">
                          <a:latin typeface="Comic Sans MS"/>
                        </a:rPr>
                        <a:t>Yr 5 &amp; 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omic Sans MS"/>
                        </a:rPr>
                        <a:t>Christmas production: 10</a:t>
                      </a:r>
                      <a:r>
                        <a:rPr lang="en-GB" sz="1000" b="0" baseline="30000" dirty="0">
                          <a:solidFill>
                            <a:schemeClr val="tx1"/>
                          </a:solidFill>
                          <a:latin typeface="Comic Sans MS"/>
                        </a:rPr>
                        <a:t>th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omic Sans MS"/>
                        </a:rPr>
                        <a:t> Dec am, 11</a:t>
                      </a:r>
                      <a:r>
                        <a:rPr lang="en-GB" sz="1000" b="0" baseline="30000" dirty="0">
                          <a:solidFill>
                            <a:schemeClr val="tx1"/>
                          </a:solidFill>
                          <a:latin typeface="Comic Sans MS"/>
                        </a:rPr>
                        <a:t>th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omic Sans MS"/>
                        </a:rPr>
                        <a:t> Dec pm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latin typeface="Comic Sans MS"/>
                        </a:rPr>
                        <a:t>Y6 Leavers: 15</a:t>
                      </a:r>
                      <a:r>
                        <a:rPr lang="en-GB" sz="700" b="0" i="0" u="none" strike="noStrike" baseline="30000" noProof="0" dirty="0">
                          <a:solidFill>
                            <a:schemeClr val="tx1"/>
                          </a:solidFill>
                          <a:latin typeface="Comic Sans MS"/>
                        </a:rPr>
                        <a:t>th</a:t>
                      </a: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latin typeface="Comic Sans MS"/>
                        </a:rPr>
                        <a:t> Jul am followed by an evening party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2772954"/>
                  </a:ext>
                </a:extLst>
              </a:tr>
              <a:tr h="288643">
                <a:tc>
                  <a:txBody>
                    <a:bodyPr/>
                    <a:lstStyle/>
                    <a:p>
                      <a:pPr algn="r"/>
                      <a:r>
                        <a:rPr lang="en-GB" sz="1000" b="0" dirty="0">
                          <a:latin typeface="Comic Sans MS"/>
                        </a:rPr>
                        <a:t>Year 1&amp;2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omic Sans MS"/>
                        </a:rPr>
                        <a:t>Summer Spectacular: 8</a:t>
                      </a:r>
                      <a:r>
                        <a:rPr lang="en-GB" sz="1000" b="0" baseline="30000" dirty="0">
                          <a:solidFill>
                            <a:schemeClr val="tx1"/>
                          </a:solidFill>
                          <a:latin typeface="Comic Sans MS"/>
                        </a:rPr>
                        <a:t>th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omic Sans MS"/>
                        </a:rPr>
                        <a:t> Jul am,  9</a:t>
                      </a:r>
                      <a:r>
                        <a:rPr lang="en-GB" sz="1000" b="0" baseline="30000" dirty="0">
                          <a:solidFill>
                            <a:schemeClr val="tx1"/>
                          </a:solidFill>
                          <a:latin typeface="Comic Sans MS"/>
                        </a:rPr>
                        <a:t>th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omic Sans MS"/>
                        </a:rPr>
                        <a:t> </a:t>
                      </a:r>
                      <a:r>
                        <a:rPr lang="en-GB" sz="1000" b="0">
                          <a:solidFill>
                            <a:schemeClr val="tx1"/>
                          </a:solidFill>
                          <a:latin typeface="Comic Sans MS"/>
                        </a:rPr>
                        <a:t>Jul am 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5460440"/>
                  </a:ext>
                </a:extLst>
              </a:tr>
              <a:tr h="288643">
                <a:tc>
                  <a:txBody>
                    <a:bodyPr/>
                    <a:lstStyle/>
                    <a:p>
                      <a:pPr algn="r"/>
                      <a:r>
                        <a:rPr lang="en-GB" sz="1000" b="0" dirty="0">
                          <a:latin typeface="Comic Sans MS"/>
                        </a:rPr>
                        <a:t>Year 3&amp;4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latin typeface="Comic Sans MS"/>
                        </a:rPr>
                        <a:t>Year 3 /4 Welsh concert: 5</a:t>
                      </a:r>
                      <a:r>
                        <a:rPr lang="en-GB" sz="1000" b="0" i="0" u="none" strike="noStrike" baseline="30000" noProof="0" dirty="0">
                          <a:solidFill>
                            <a:schemeClr val="tx1"/>
                          </a:solidFill>
                          <a:latin typeface="Comic Sans MS"/>
                        </a:rPr>
                        <a:t>th</a:t>
                      </a: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latin typeface="Comic Sans MS"/>
                        </a:rPr>
                        <a:t> Mar, 5pm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24820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EC3F31B-084A-ACC0-210F-DE0B050705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715546"/>
              </p:ext>
            </p:extLst>
          </p:nvPr>
        </p:nvGraphicFramePr>
        <p:xfrm>
          <a:off x="127852" y="2991785"/>
          <a:ext cx="2878051" cy="147728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76497">
                  <a:extLst>
                    <a:ext uri="{9D8B030D-6E8A-4147-A177-3AD203B41FA5}">
                      <a16:colId xmlns:a16="http://schemas.microsoft.com/office/drawing/2014/main" val="1758772307"/>
                    </a:ext>
                  </a:extLst>
                </a:gridCol>
                <a:gridCol w="1801554">
                  <a:extLst>
                    <a:ext uri="{9D8B030D-6E8A-4147-A177-3AD203B41FA5}">
                      <a16:colId xmlns:a16="http://schemas.microsoft.com/office/drawing/2014/main" val="596962083"/>
                    </a:ext>
                  </a:extLst>
                </a:gridCol>
              </a:tblGrid>
              <a:tr h="30316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/>
                        </a:rPr>
                        <a:t>INSET / Bank holidays</a:t>
                      </a:r>
                    </a:p>
                    <a:p>
                      <a:pPr algn="ctr"/>
                      <a:r>
                        <a:rPr lang="en-GB" sz="1000" dirty="0">
                          <a:latin typeface="Comic Sans MS"/>
                        </a:rPr>
                        <a:t> (School closed to pupils)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omic Sans MS" panose="030F0702030302020204" pitchFamily="66" charset="0"/>
                        </a:rPr>
                        <a:t>Term dates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4272138"/>
                  </a:ext>
                </a:extLst>
              </a:tr>
              <a:tr h="316947">
                <a:tc>
                  <a:txBody>
                    <a:bodyPr/>
                    <a:lstStyle/>
                    <a:p>
                      <a:pPr algn="r"/>
                      <a:r>
                        <a:rPr lang="en-GB" sz="1000" b="0" dirty="0">
                          <a:latin typeface="Comic Sans MS"/>
                        </a:rPr>
                        <a:t>Autumn 2025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>
                          <a:latin typeface="Comic Sans MS"/>
                        </a:rPr>
                        <a:t>1</a:t>
                      </a:r>
                      <a:r>
                        <a:rPr lang="en-GB" sz="1000" b="0" baseline="30000">
                          <a:latin typeface="Comic Sans MS"/>
                        </a:rPr>
                        <a:t>st</a:t>
                      </a:r>
                      <a:r>
                        <a:rPr lang="en-GB" sz="1000" b="0">
                          <a:latin typeface="Comic Sans MS"/>
                        </a:rPr>
                        <a:t> &amp; 2</a:t>
                      </a:r>
                      <a:r>
                        <a:rPr lang="en-GB" sz="1000" b="0" baseline="30000">
                          <a:latin typeface="Comic Sans MS"/>
                        </a:rPr>
                        <a:t>nd</a:t>
                      </a:r>
                      <a:r>
                        <a:rPr lang="en-GB" sz="1000" b="0">
                          <a:latin typeface="Comic Sans MS"/>
                        </a:rPr>
                        <a:t> Sept, &amp; </a:t>
                      </a:r>
                      <a:endParaRPr lang="en-GB" sz="1000" b="0">
                        <a:highlight>
                          <a:srgbClr val="FFFF00"/>
                        </a:highlight>
                        <a:latin typeface="Comic Sans MS"/>
                      </a:endParaRPr>
                    </a:p>
                    <a:p>
                      <a:pPr algn="ctr"/>
                      <a:r>
                        <a:rPr lang="en-GB" sz="1000" b="0">
                          <a:latin typeface="Comic Sans MS"/>
                        </a:rPr>
                        <a:t>24</a:t>
                      </a:r>
                      <a:r>
                        <a:rPr lang="en-GB" sz="1000" b="0" baseline="30000">
                          <a:latin typeface="Comic Sans MS"/>
                        </a:rPr>
                        <a:t>th</a:t>
                      </a:r>
                      <a:r>
                        <a:rPr lang="en-GB" sz="1000" b="0">
                          <a:latin typeface="Comic Sans MS"/>
                        </a:rPr>
                        <a:t>  Nov 2025</a:t>
                      </a:r>
                      <a:endParaRPr lang="en-US" sz="1000"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6601825"/>
                  </a:ext>
                </a:extLst>
              </a:tr>
              <a:tr h="227375">
                <a:tc>
                  <a:txBody>
                    <a:bodyPr/>
                    <a:lstStyle/>
                    <a:p>
                      <a:pPr algn="r"/>
                      <a:r>
                        <a:rPr lang="en-GB" sz="1000" b="0" dirty="0">
                          <a:latin typeface="Comic Sans MS"/>
                        </a:rPr>
                        <a:t>Spring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baseline="0" dirty="0">
                          <a:latin typeface="Comic Sans MS"/>
                        </a:rPr>
                        <a:t>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2417343"/>
                  </a:ext>
                </a:extLst>
              </a:tr>
              <a:tr h="440969">
                <a:tc>
                  <a:txBody>
                    <a:bodyPr/>
                    <a:lstStyle/>
                    <a:p>
                      <a:pPr algn="r"/>
                      <a:r>
                        <a:rPr lang="en-GB" sz="1000" b="0" dirty="0">
                          <a:latin typeface="Comic Sans MS"/>
                        </a:rPr>
                        <a:t>Summer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0" dirty="0">
                          <a:latin typeface="Comic Sans MS"/>
                        </a:rPr>
                        <a:t> 13</a:t>
                      </a:r>
                      <a:r>
                        <a:rPr lang="en-GB" sz="1000" b="0" baseline="30000" dirty="0">
                          <a:latin typeface="Comic Sans MS"/>
                        </a:rPr>
                        <a:t>th</a:t>
                      </a:r>
                      <a:r>
                        <a:rPr lang="en-GB" sz="1000" b="0" dirty="0">
                          <a:latin typeface="Comic Sans MS"/>
                        </a:rPr>
                        <a:t>  Apr, </a:t>
                      </a:r>
                      <a:r>
                        <a:rPr lang="en-GB" sz="1000" b="0" baseline="0" dirty="0">
                          <a:latin typeface="Comic Sans MS"/>
                        </a:rPr>
                        <a:t>4</a:t>
                      </a:r>
                      <a:r>
                        <a:rPr lang="en-GB" sz="1000" b="0" baseline="30000" dirty="0">
                          <a:latin typeface="Comic Sans MS"/>
                        </a:rPr>
                        <a:t>th</a:t>
                      </a:r>
                      <a:r>
                        <a:rPr lang="en-GB" sz="1000" b="0" baseline="0" dirty="0">
                          <a:latin typeface="Comic Sans MS"/>
                        </a:rPr>
                        <a:t>  May (BH), </a:t>
                      </a:r>
                      <a:r>
                        <a:rPr lang="en-GB" sz="1000" b="0" dirty="0">
                          <a:latin typeface="Comic Sans MS"/>
                        </a:rPr>
                        <a:t>22</a:t>
                      </a:r>
                      <a:r>
                        <a:rPr lang="en-GB" sz="1000" b="0" baseline="30000" dirty="0">
                          <a:latin typeface="Comic Sans MS"/>
                        </a:rPr>
                        <a:t>nd</a:t>
                      </a:r>
                      <a:r>
                        <a:rPr lang="en-GB" sz="1000" b="0" dirty="0">
                          <a:latin typeface="Comic Sans MS"/>
                        </a:rPr>
                        <a:t>  Jun, 20</a:t>
                      </a:r>
                      <a:r>
                        <a:rPr lang="en-GB" sz="1000" b="0" baseline="30000" dirty="0">
                          <a:latin typeface="Comic Sans MS"/>
                        </a:rPr>
                        <a:t>th</a:t>
                      </a:r>
                      <a:r>
                        <a:rPr lang="en-GB" sz="1000" b="0" dirty="0">
                          <a:latin typeface="Comic Sans MS"/>
                        </a:rPr>
                        <a:t>  Jul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5460440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0574765D-F830-C1C4-11B3-ED9C2C523F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1074" y="6408770"/>
            <a:ext cx="466109" cy="4474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Picture 15" descr="C:\Users\Nick\AppData\Local\Microsoft\Windows\Temporary Internet Files\Content.Outlook\JW5BYUYE\Gelliswick School logo - white back_G (2).jpg"/>
          <p:cNvPicPr/>
          <p:nvPr/>
        </p:nvPicPr>
        <p:blipFill>
          <a:blip r:embed="rId1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863" y="5164555"/>
            <a:ext cx="1913336" cy="18455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2F20FDA-BAF8-E0F2-0E3D-8099CBDBD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6372780"/>
              </p:ext>
            </p:extLst>
          </p:nvPr>
        </p:nvGraphicFramePr>
        <p:xfrm>
          <a:off x="3085614" y="106587"/>
          <a:ext cx="8998130" cy="434974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72766">
                  <a:extLst>
                    <a:ext uri="{9D8B030D-6E8A-4147-A177-3AD203B41FA5}">
                      <a16:colId xmlns:a16="http://schemas.microsoft.com/office/drawing/2014/main" val="2311071545"/>
                    </a:ext>
                  </a:extLst>
                </a:gridCol>
                <a:gridCol w="1053171">
                  <a:extLst>
                    <a:ext uri="{9D8B030D-6E8A-4147-A177-3AD203B41FA5}">
                      <a16:colId xmlns:a16="http://schemas.microsoft.com/office/drawing/2014/main" val="2567226840"/>
                    </a:ext>
                  </a:extLst>
                </a:gridCol>
                <a:gridCol w="194869">
                  <a:extLst>
                    <a:ext uri="{9D8B030D-6E8A-4147-A177-3AD203B41FA5}">
                      <a16:colId xmlns:a16="http://schemas.microsoft.com/office/drawing/2014/main" val="3720886083"/>
                    </a:ext>
                  </a:extLst>
                </a:gridCol>
                <a:gridCol w="437032">
                  <a:extLst>
                    <a:ext uri="{9D8B030D-6E8A-4147-A177-3AD203B41FA5}">
                      <a16:colId xmlns:a16="http://schemas.microsoft.com/office/drawing/2014/main" val="2224126842"/>
                    </a:ext>
                  </a:extLst>
                </a:gridCol>
                <a:gridCol w="421269">
                  <a:extLst>
                    <a:ext uri="{9D8B030D-6E8A-4147-A177-3AD203B41FA5}">
                      <a16:colId xmlns:a16="http://schemas.microsoft.com/office/drawing/2014/main" val="2985451641"/>
                    </a:ext>
                  </a:extLst>
                </a:gridCol>
                <a:gridCol w="323764">
                  <a:extLst>
                    <a:ext uri="{9D8B030D-6E8A-4147-A177-3AD203B41FA5}">
                      <a16:colId xmlns:a16="http://schemas.microsoft.com/office/drawing/2014/main" val="3442995424"/>
                    </a:ext>
                  </a:extLst>
                </a:gridCol>
                <a:gridCol w="729407">
                  <a:extLst>
                    <a:ext uri="{9D8B030D-6E8A-4147-A177-3AD203B41FA5}">
                      <a16:colId xmlns:a16="http://schemas.microsoft.com/office/drawing/2014/main" val="1645973656"/>
                    </a:ext>
                  </a:extLst>
                </a:gridCol>
                <a:gridCol w="210634">
                  <a:extLst>
                    <a:ext uri="{9D8B030D-6E8A-4147-A177-3AD203B41FA5}">
                      <a16:colId xmlns:a16="http://schemas.microsoft.com/office/drawing/2014/main" val="2069391107"/>
                    </a:ext>
                  </a:extLst>
                </a:gridCol>
                <a:gridCol w="259011">
                  <a:extLst>
                    <a:ext uri="{9D8B030D-6E8A-4147-A177-3AD203B41FA5}">
                      <a16:colId xmlns:a16="http://schemas.microsoft.com/office/drawing/2014/main" val="936482149"/>
                    </a:ext>
                  </a:extLst>
                </a:gridCol>
                <a:gridCol w="310920">
                  <a:extLst>
                    <a:ext uri="{9D8B030D-6E8A-4147-A177-3AD203B41FA5}">
                      <a16:colId xmlns:a16="http://schemas.microsoft.com/office/drawing/2014/main" val="2694613228"/>
                    </a:ext>
                  </a:extLst>
                </a:gridCol>
                <a:gridCol w="888131">
                  <a:extLst>
                    <a:ext uri="{9D8B030D-6E8A-4147-A177-3AD203B41FA5}">
                      <a16:colId xmlns:a16="http://schemas.microsoft.com/office/drawing/2014/main" val="1962352838"/>
                    </a:ext>
                  </a:extLst>
                </a:gridCol>
                <a:gridCol w="227010">
                  <a:extLst>
                    <a:ext uri="{9D8B030D-6E8A-4147-A177-3AD203B41FA5}">
                      <a16:colId xmlns:a16="http://schemas.microsoft.com/office/drawing/2014/main" val="4270318459"/>
                    </a:ext>
                  </a:extLst>
                </a:gridCol>
                <a:gridCol w="210634">
                  <a:extLst>
                    <a:ext uri="{9D8B030D-6E8A-4147-A177-3AD203B41FA5}">
                      <a16:colId xmlns:a16="http://schemas.microsoft.com/office/drawing/2014/main" val="212921573"/>
                    </a:ext>
                  </a:extLst>
                </a:gridCol>
                <a:gridCol w="761407">
                  <a:extLst>
                    <a:ext uri="{9D8B030D-6E8A-4147-A177-3AD203B41FA5}">
                      <a16:colId xmlns:a16="http://schemas.microsoft.com/office/drawing/2014/main" val="683728733"/>
                    </a:ext>
                  </a:extLst>
                </a:gridCol>
                <a:gridCol w="291763">
                  <a:extLst>
                    <a:ext uri="{9D8B030D-6E8A-4147-A177-3AD203B41FA5}">
                      <a16:colId xmlns:a16="http://schemas.microsoft.com/office/drawing/2014/main" val="2641323198"/>
                    </a:ext>
                  </a:extLst>
                </a:gridCol>
                <a:gridCol w="421269">
                  <a:extLst>
                    <a:ext uri="{9D8B030D-6E8A-4147-A177-3AD203B41FA5}">
                      <a16:colId xmlns:a16="http://schemas.microsoft.com/office/drawing/2014/main" val="1803294900"/>
                    </a:ext>
                  </a:extLst>
                </a:gridCol>
                <a:gridCol w="486021">
                  <a:extLst>
                    <a:ext uri="{9D8B030D-6E8A-4147-A177-3AD203B41FA5}">
                      <a16:colId xmlns:a16="http://schemas.microsoft.com/office/drawing/2014/main" val="2726233167"/>
                    </a:ext>
                  </a:extLst>
                </a:gridCol>
                <a:gridCol w="145881">
                  <a:extLst>
                    <a:ext uri="{9D8B030D-6E8A-4147-A177-3AD203B41FA5}">
                      <a16:colId xmlns:a16="http://schemas.microsoft.com/office/drawing/2014/main" val="682716955"/>
                    </a:ext>
                  </a:extLst>
                </a:gridCol>
                <a:gridCol w="1053171">
                  <a:extLst>
                    <a:ext uri="{9D8B030D-6E8A-4147-A177-3AD203B41FA5}">
                      <a16:colId xmlns:a16="http://schemas.microsoft.com/office/drawing/2014/main" val="2123765459"/>
                    </a:ext>
                  </a:extLst>
                </a:gridCol>
              </a:tblGrid>
              <a:tr h="277620">
                <a:tc gridSpan="19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Comic Sans MS"/>
                        </a:rPr>
                        <a:t>School Events : </a:t>
                      </a:r>
                      <a:r>
                        <a:rPr lang="en-GB" sz="1000" b="0" dirty="0">
                          <a:latin typeface="Comic Sans MS"/>
                        </a:rPr>
                        <a:t>We are very aware of the rising cost of school for families – we are limiting dressing up/fundraising days as a</a:t>
                      </a:r>
                      <a:r>
                        <a:rPr lang="en-GB" sz="1000" b="0" baseline="0" dirty="0">
                          <a:latin typeface="Comic Sans MS"/>
                        </a:rPr>
                        <a:t> </a:t>
                      </a:r>
                      <a:r>
                        <a:rPr lang="en-GB" sz="1000" b="0" dirty="0">
                          <a:latin typeface="Comic Sans MS"/>
                        </a:rPr>
                        <a:t>result</a:t>
                      </a:r>
                      <a:endParaRPr lang="en-GB" sz="1050" b="0" dirty="0">
                        <a:latin typeface="Comic Sans M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8192937"/>
                  </a:ext>
                </a:extLst>
              </a:tr>
              <a:tr h="244960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702030302020204" pitchFamily="66" charset="0"/>
                        </a:rPr>
                        <a:t>Sept</a:t>
                      </a:r>
                    </a:p>
                  </a:txBody>
                  <a:tcPr anchor="ctr"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Parent Forum: 11</a:t>
                      </a:r>
                      <a:r>
                        <a:rPr lang="en-US" sz="90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- 9-10am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Macmillan Coffee morning: 25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- 9.30am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697916"/>
                  </a:ext>
                </a:extLst>
              </a:tr>
              <a:tr h="685887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latin typeface="Comic Sans MS" panose="030F0702030302020204" pitchFamily="66" charset="0"/>
                        </a:rPr>
                        <a:t>Oct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Black History Month</a:t>
                      </a: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National Poetry Day: 2</a:t>
                      </a:r>
                      <a:r>
                        <a:rPr lang="en-US" sz="90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nd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Parents evening: WB 13</a:t>
                      </a:r>
                      <a:r>
                        <a:rPr lang="en-US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Shwmae</a:t>
                      </a: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day: 15</a:t>
                      </a:r>
                      <a:r>
                        <a:rPr lang="en-US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Y2 Harvest Service at St Mary’s: 16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 2pm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Harvest Bingo: 16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Show racism the red card day: 17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Harvest Service: 22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nd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9166181"/>
                  </a:ext>
                </a:extLst>
              </a:tr>
              <a:tr h="391935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latin typeface="Comic Sans MS" panose="030F0702030302020204" pitchFamily="66" charset="0"/>
                        </a:rPr>
                        <a:t>Nov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School sparkle Disco all ages: 4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Parent Forum: 6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 -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9-10am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Remembrance Day: 11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Children in need: 14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Anti-bulling week: WB 17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Christmas toy swap: 27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-29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918561"/>
                  </a:ext>
                </a:extLst>
              </a:tr>
              <a:tr h="538911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latin typeface="Comic Sans MS" panose="030F0702030302020204" pitchFamily="66" charset="0"/>
                        </a:rPr>
                        <a:t>Dec</a:t>
                      </a: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Christingle Service St Mary’s Y3/4: 11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2pm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Christmas Jumper Day: 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Outdoor Christmas Singalong: 16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4.30pm-5.30pm </a:t>
                      </a:r>
                      <a:endParaRPr lang="en-GB" sz="900" b="0" i="0" u="none" strike="noStrike" baseline="30000" noProof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Christmas Carol Service for children in school: 18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Christmas parties: 19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endParaRPr lang="en-GB" sz="900" b="0" i="0" u="none" strike="noStrike" noProof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2816386"/>
                  </a:ext>
                </a:extLst>
              </a:tr>
              <a:tr h="538911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702030302020204" pitchFamily="66" charset="0"/>
                        </a:rPr>
                        <a:t>Jan / Feb</a:t>
                      </a:r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Parent Forum: 9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Jan 9-10am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NSPCC Number day: 6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Feb</a:t>
                      </a:r>
                    </a:p>
                    <a:p>
                      <a:pPr algn="ctr"/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900" dirty="0" err="1">
                          <a:latin typeface="Comic Sans MS" panose="030F0702030302020204" pitchFamily="66" charset="0"/>
                        </a:rPr>
                        <a:t>Dydd</a:t>
                      </a:r>
                      <a:r>
                        <a:rPr lang="en-GB" sz="9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900" dirty="0" err="1">
                          <a:latin typeface="Comic Sans MS" panose="030F0702030302020204" pitchFamily="66" charset="0"/>
                        </a:rPr>
                        <a:t>Miwsig</a:t>
                      </a:r>
                      <a:r>
                        <a:rPr lang="en-GB" sz="900" dirty="0">
                          <a:latin typeface="Comic Sans MS" panose="030F0702030302020204" pitchFamily="66" charset="0"/>
                        </a:rPr>
                        <a:t> Cymru – 13</a:t>
                      </a:r>
                      <a:r>
                        <a:rPr lang="en-GB" sz="900" baseline="30000" dirty="0"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dirty="0">
                          <a:latin typeface="Comic Sans MS" panose="030F0702030302020204" pitchFamily="66" charset="0"/>
                        </a:rPr>
                        <a:t> Feb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Safer internet day: 20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Feb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Mental health awareness week: date TBC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1440032"/>
                  </a:ext>
                </a:extLst>
              </a:tr>
              <a:tr h="391935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latin typeface="Comic Sans MS" panose="030F0702030302020204" pitchFamily="66" charset="0"/>
                        </a:rPr>
                        <a:t>Mar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 David’s Day Eisteddfod: 2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nd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Cluster Welsh Concert: 4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World Book Day: 6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Parents evening: WB 16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Family Bingo: 23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rd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Easter service: 26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708760"/>
                  </a:ext>
                </a:extLst>
              </a:tr>
              <a:tr h="244960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702030302020204" pitchFamily="66" charset="0"/>
                        </a:rPr>
                        <a:t>Apr</a:t>
                      </a:r>
                    </a:p>
                  </a:txBody>
                  <a:tcPr anchor="ctr"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Parent Forum: 17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Apr 9-10am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Earth Day: 22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nd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Apr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7365283"/>
                  </a:ext>
                </a:extLst>
              </a:tr>
              <a:tr h="391935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latin typeface="Comic Sans MS" panose="030F0702030302020204" pitchFamily="66" charset="0"/>
                        </a:rPr>
                        <a:t>May</a:t>
                      </a:r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Walk to school week: WB 18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May</a:t>
                      </a:r>
                      <a:endParaRPr lang="en-US" sz="900" b="0" i="0" u="none" strike="noStrike" noProof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Outdoor classroom Day: TBC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National Numeracy day: 20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May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Yr 6 </a:t>
                      </a:r>
                      <a:r>
                        <a:rPr lang="en-GB" sz="9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Llangrannog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: 29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Apr -1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May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331638"/>
                  </a:ext>
                </a:extLst>
              </a:tr>
              <a:tr h="391935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latin typeface="Comic Sans MS" panose="030F0702030302020204" pitchFamily="66" charset="0"/>
                        </a:rPr>
                        <a:t>Jun</a:t>
                      </a:r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Healthy eating week: 8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 –12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 June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Parent Forum: 12</a:t>
                      </a:r>
                      <a:r>
                        <a:rPr lang="en-US" sz="90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Jun 9-10am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Rec-Y2 Sports Day: 10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June am</a:t>
                      </a:r>
                      <a:r>
                        <a:rPr lang="en-GB" sz="900" b="0" i="0" u="none" strike="noStrike" baseline="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Year 3-6 Sports Day: 17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June am</a:t>
                      </a: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Summer Fayre: 30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Jun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1584604"/>
                  </a:ext>
                </a:extLst>
              </a:tr>
              <a:tr h="250754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latin typeface="Comic Sans MS" panose="030F0702030302020204" pitchFamily="66" charset="0"/>
                        </a:rPr>
                        <a:t>Jul</a:t>
                      </a:r>
                    </a:p>
                  </a:txBody>
                  <a:tcPr anchor="ctr"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Meet the teacher: 14</a:t>
                      </a:r>
                      <a:r>
                        <a:rPr lang="en-US" sz="900" baseline="300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Jul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3.30 pm to 5 pm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Yr 6 Leavers: 15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Jul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Gelliswick’s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 Got Talent Finals: 16</a:t>
                      </a:r>
                      <a:r>
                        <a:rPr lang="en-GB" sz="900" b="0" i="0" u="none" strike="noStrike" baseline="30000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Jul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1205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408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0AF22E9B34944A95ED3A56DE0079C8" ma:contentTypeVersion="18" ma:contentTypeDescription="Create a new document." ma:contentTypeScope="" ma:versionID="ee68723b9f05e0f68c031b15eeb2c1c1">
  <xsd:schema xmlns:xsd="http://www.w3.org/2001/XMLSchema" xmlns:xs="http://www.w3.org/2001/XMLSchema" xmlns:p="http://schemas.microsoft.com/office/2006/metadata/properties" xmlns:ns2="fd20a59c-74b7-4adb-9d8f-32e517f33ce2" xmlns:ns3="aa37f2cf-9927-40a1-890e-acb24ba061e0" targetNamespace="http://schemas.microsoft.com/office/2006/metadata/properties" ma:root="true" ma:fieldsID="b0984fee1af656e267f013ecd672fa68" ns2:_="" ns3:_="">
    <xsd:import namespace="fd20a59c-74b7-4adb-9d8f-32e517f33ce2"/>
    <xsd:import namespace="aa37f2cf-9927-40a1-890e-acb24ba061e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20a59c-74b7-4adb-9d8f-32e517f33ce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37f2cf-9927-40a1-890e-acb24ba061e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9f33a7-3585-4154-888c-247703d0b6ed}" ma:internalName="TaxCatchAll" ma:showField="CatchAllData" ma:web="aa37f2cf-9927-40a1-890e-acb24ba061e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d20a59c-74b7-4adb-9d8f-32e517f33ce2">
      <Terms xmlns="http://schemas.microsoft.com/office/infopath/2007/PartnerControls"/>
    </lcf76f155ced4ddcb4097134ff3c332f>
    <TaxCatchAll xmlns="aa37f2cf-9927-40a1-890e-acb24ba061e0" xsi:nil="true"/>
    <SharedWithUsers xmlns="aa37f2cf-9927-40a1-890e-acb24ba061e0">
      <UserInfo>
        <DisplayName/>
        <AccountId xsi:nil="true"/>
        <AccountType/>
      </UserInfo>
    </SharedWithUsers>
    <MediaLengthInSeconds xmlns="fd20a59c-74b7-4adb-9d8f-32e517f33ce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F01CE62-D3F3-42C2-A0E0-3AD416973D13}">
  <ds:schemaRefs>
    <ds:schemaRef ds:uri="aa37f2cf-9927-40a1-890e-acb24ba061e0"/>
    <ds:schemaRef ds:uri="fd20a59c-74b7-4adb-9d8f-32e517f33ce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BF69045-9520-472C-8071-FF07897ED464}">
  <ds:schemaRefs>
    <ds:schemaRef ds:uri="aa37f2cf-9927-40a1-890e-acb24ba061e0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infopath/2007/PartnerControls"/>
    <ds:schemaRef ds:uri="fd20a59c-74b7-4adb-9d8f-32e517f33ce2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2FA7F7F-B4F9-4AA7-87E0-2F2680E8E0C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2101</TotalTime>
  <Words>589</Words>
  <Application>Microsoft Office PowerPoint</Application>
  <PresentationFormat>Widescreen</PresentationFormat>
  <Paragraphs>121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Prevel (Gelliswick CiW VC Primary School)</dc:creator>
  <cp:lastModifiedBy>L Prevel (Gelliswick CiW VC Primary School)</cp:lastModifiedBy>
  <cp:revision>2</cp:revision>
  <cp:lastPrinted>2024-09-03T10:59:00Z</cp:lastPrinted>
  <dcterms:created xsi:type="dcterms:W3CDTF">2022-07-11T10:25:44Z</dcterms:created>
  <dcterms:modified xsi:type="dcterms:W3CDTF">2025-07-11T14:12:23Z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0x010100890AF22E9B34944A95ED3A56DE0079C8</vt:lpwstr>
  </property>
  <property fmtid="{D5CDD505-2E9C-101B-9397-08002B2CF9AE}" pid="3" name="MediaServiceImageTags">
    <vt:lpwstr/>
  </property>
  <property fmtid="{D5CDD505-2E9C-101B-9397-08002B2CF9AE}" pid="4" name="Order">
    <vt:r8>3049200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